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71" r:id="rId8"/>
    <p:sldId id="261" r:id="rId9"/>
    <p:sldId id="269" r:id="rId10"/>
    <p:sldId id="262" r:id="rId11"/>
    <p:sldId id="264" r:id="rId12"/>
    <p:sldId id="263" r:id="rId13"/>
    <p:sldId id="265" r:id="rId14"/>
    <p:sldId id="266" r:id="rId15"/>
    <p:sldId id="267" r:id="rId16"/>
    <p:sldId id="268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224" autoAdjust="0"/>
  </p:normalViewPr>
  <p:slideViewPr>
    <p:cSldViewPr>
      <p:cViewPr varScale="1">
        <p:scale>
          <a:sx n="59" d="100"/>
          <a:sy n="59" d="100"/>
        </p:scale>
        <p:origin x="-16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User1\Pictures\Новый рисунок.png"/>
          <p:cNvPicPr>
            <a:picLocks noChangeAspect="1" noChangeArrowheads="1"/>
          </p:cNvPicPr>
          <p:nvPr/>
        </p:nvPicPr>
        <p:blipFill>
          <a:blip r:embed="rId2" cstate="print">
            <a:lum bright="20000" contrast="20000"/>
          </a:blip>
          <a:srcRect/>
          <a:stretch>
            <a:fillRect/>
          </a:stretch>
        </p:blipFill>
        <p:spPr bwMode="auto">
          <a:xfrm>
            <a:off x="2714612" y="2357430"/>
            <a:ext cx="4500594" cy="39290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8"/>
          <p:cNvSpPr>
            <a:spLocks noGrp="1" noChangeArrowheads="1"/>
          </p:cNvSpPr>
          <p:nvPr>
            <p:ph type="ctrTitle"/>
          </p:nvPr>
        </p:nvSpPr>
        <p:spPr>
          <a:xfrm>
            <a:off x="928662" y="285750"/>
            <a:ext cx="7929618" cy="157161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                                          «Детский сад № 398 комбинированного вида»</a:t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Советского района г.Казани</a:t>
            </a:r>
            <a:endParaRPr lang="ru-RU" alt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sz="quarter" idx="1"/>
          </p:nvPr>
        </p:nvSpPr>
        <p:spPr bwMode="auto">
          <a:xfrm>
            <a:off x="285720" y="500042"/>
            <a:ext cx="8358246" cy="533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None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</a:p>
          <a:p>
            <a:pPr algn="ctr" eaLnBrk="1" hangingPunct="1">
              <a:buNone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 </a:t>
            </a: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(далее- ООП ДО)</a:t>
            </a:r>
          </a:p>
          <a:p>
            <a:pPr algn="ctr" eaLnBrk="1" hangingPunct="1">
              <a:buNone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автономного дошкольного образовательного учреждения </a:t>
            </a:r>
          </a:p>
          <a:p>
            <a:pPr algn="ctr" eaLnBrk="1" hangingPunct="1">
              <a:buNone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«Детский сад № 398 комбинированного вида» </a:t>
            </a:r>
          </a:p>
          <a:p>
            <a:pPr algn="ctr" eaLnBrk="1" hangingPunct="1">
              <a:buNone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Советского района г. Казани</a:t>
            </a:r>
          </a:p>
          <a:p>
            <a:pPr algn="ctr">
              <a:buNone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Принята на заседании Педагогического совета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Протокол № 1 от 28.08.2023 года 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Утверждена приказом заведующего № 29  от 29.08.2023 г.</a:t>
            </a:r>
          </a:p>
          <a:p>
            <a:pPr marL="285750" indent="-285750" eaLnBrk="1" hangingPunct="1">
              <a:buNone/>
              <a:defRPr/>
            </a:pPr>
            <a:endParaRPr lang="ru-RU" alt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2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57200" y="285728"/>
            <a:ext cx="8258204" cy="603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ru-RU" alt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Нормативно – правовая база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дошкольного образования       (далее – Программа, ОП ДО)  Муниципального автономного дошкольного образовательного учреждения «Детский сад № 398 комбинированного вида» Советского района г.Казани (</a:t>
            </a:r>
            <a:r>
              <a:rPr lang="ru-RU" sz="18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далее-МАДОУ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разработана в соответствии с федеральным государственным образовательным стандартом дошкольного образования (утвержден приказом </a:t>
            </a:r>
            <a:r>
              <a:rPr lang="ru-RU" sz="18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России от 17 октября 2013 г. № 1155с изменениями от 21 января 2019г. и 8 ноября 2022г. (далее – ФГОС ДО) и федеральной образовательной программой дошкольного образования (утверждена приказом </a:t>
            </a:r>
            <a:r>
              <a:rPr lang="ru-RU" sz="18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России от 25 ноября 2022 г. № 1028, зарегистрировано в Минюсте России 28 декабря 2022 г., регистрационный № 71847) (далее – ФОП ДО). 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действия программы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ограничен, программа действует до принятия новой</a:t>
            </a:r>
            <a:endParaRPr lang="ru-RU" altLang="ru-RU" sz="1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состоит из 2–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-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обязательной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которая составляет 60% от ее общего объема                                                                                                    -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вариативной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части, формируемая участниками образовательных отношений – 40% от ее общего объема.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Она отражает специфику нашего региона, традиции детского сада. Часть программы, формируемая участниками образовательных отношений: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УМК «Говорим по-татарски»,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З.М.,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Кидрячева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Р.Г., Исаева Р.С.;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УМК «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телд</a:t>
            </a:r>
            <a:r>
              <a:rPr lang="tt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сөйләшәбез»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«Говорим на родном языке»,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Хазратова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Ф.В.,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З.М.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«Сөенеч-Радость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познания»: региональная образовательная  программа   дошкольного образования», Р.К.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образовательной программы соответствует ФОП ДО и ФГОС ДО и не предполагает дополнительной нагрузки на детей</a:t>
            </a:r>
          </a:p>
          <a:p>
            <a:endPara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Grp="1" noChangeArrowheads="1"/>
          </p:cNvSpPr>
          <p:nvPr>
            <p:ph type="title"/>
          </p:nvPr>
        </p:nvSpPr>
        <p:spPr bwMode="auto">
          <a:xfrm>
            <a:off x="2143108" y="285728"/>
            <a:ext cx="45005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ООП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928688"/>
            <a:ext cx="7972452" cy="535783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народов РФ, исторических и национально-культурных традиций.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sz="2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включает в себя: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-Рабочую</a:t>
            </a:r>
            <a:r>
              <a:rPr lang="ru-RU" sz="26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Программу образования, которая раскрывает задачи, содержание и планируемые результаты по каждой из образовательных областей для всех возрастных групп обучающихся; обозначает направления и задачи коррекционно-развивающей работы (далее–КРР) с детьми дошкольного возраста с особыми образовательными потребностями (далее–ООП) различных целевых групп, а также  отдельные  средства обучения и воспитания;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-Рабочую программу воспитания</a:t>
            </a:r>
            <a:r>
              <a:rPr lang="ru-RU" sz="26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которая раскрывает задачи и направления воспитательной работы.</a:t>
            </a:r>
            <a:b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ru-RU" altLang="ru-RU" sz="28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Grp="1" noChangeArrowheads="1"/>
          </p:cNvSpPr>
          <p:nvPr>
            <p:ph type="title"/>
          </p:nvPr>
        </p:nvSpPr>
        <p:spPr bwMode="auto">
          <a:xfrm>
            <a:off x="1071538" y="0"/>
            <a:ext cx="72866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 обязательной части программы</a:t>
            </a:r>
            <a:endParaRPr lang="ru-RU" alt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sz="quarter" idx="1"/>
          </p:nvPr>
        </p:nvSpPr>
        <p:spPr bwMode="auto">
          <a:xfrm>
            <a:off x="285720" y="642918"/>
            <a:ext cx="8215370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единых для Российской Федерации содержания ДО и планируемых результатов освоения образовательной программы ДО;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приобщение детей (в соответствии с возрастными особенностями) к базовым ценностям российского народа –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здоровья), с учетом разнообразия образовательных потребностей и индивидуальных возможностей;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объединение обучения и воспитания в целостный образовательный процесс на основе духовно-нравственных и </a:t>
            </a:r>
            <a:r>
              <a:rPr lang="ru-RU" sz="11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ценностей и принятых в обществе правил и норм поведения в интересах человека, семьи, общества;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общей культуры личности детей, в том числе ценностей здорового образа жизни, обеспечение развития физических, личностных, нравственных качеств и основ патриотизма, интеллектуальных и художественно-творческих способностей ребёнка, его инициативности, самостоятельности и ответственности, формирование предпосылок учебной деятельности;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1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социокультурной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среды, соответствующей возрастным, индивидуальным, психологическим и физиологическим особенностям детей;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</a:p>
          <a:p>
            <a:pPr lvl="0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преемственности целей, задач и содержания дошкольного общего и начального общего образования;</a:t>
            </a:r>
          </a:p>
          <a:p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</a:t>
            </a:r>
            <a:endParaRPr lang="ru-RU" alt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7254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вариативной части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043890" cy="52595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устойчивого интереса у воспитанников к освоению татарского языка, желание общаться на татарском языке, формирование первоначальных умений и навыков практического владения татарским языком в устной форме. (по УМК «Говорим по -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татарски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З.М.Зарипова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-Формирование у воспитанников представлений о малой Родине (Республике Татарстан),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ценностях татарского народа, представлений о родном городе (Казань), о традициях, праздниках, достопримечательностей, культуре и истории родного края, а также развитие чувства гордости и уважения к родному краю, малой Родине ( по региональной программе «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Сөенеч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– «Радость познания» под ред.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Шаеховой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Р.К.).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4290"/>
            <a:ext cx="746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принципы 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57200" y="857232"/>
            <a:ext cx="8115328" cy="622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полноценное проживание ребенком всех этапов детства (младенческого, раннего и дошкольного возраста), обогащение (амплификация) детского развития;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построение 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образования;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содействие и сотрудничество детей и родителей (законных представителей), совершеннолетних членов семьи, принимающих участие в воспитании детей младенческого, раннего и дошкольного возрастов, а также педагогических работников (далее вместе – взрослые);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признание ребёнка полноценным участником (субъектом) образовательных отношений;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инициативы детей в различных видах деятельности;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сотрудничество ДОО с семьей;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приобщение детей к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нормам, традициям семьи, общества и государства;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познавательных интересов и познавательных действий ребенка в различных видах деятельности;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возрастная адекватность дошкольного образования (соответствие условий, требований, методов возрасту и особенностям развития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 этнокультурной ситуации развития детей.</a:t>
            </a:r>
          </a:p>
          <a:p>
            <a:pPr indent="342900" algn="just">
              <a:buNone/>
            </a:pPr>
            <a:endParaRPr lang="ru-RU" altLang="ru-RU" sz="16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571480"/>
            <a:ext cx="8115328" cy="57150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642918"/>
            <a:ext cx="8572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 ДОУ включает в себя три основных раздела, в каждом из которых отражается обязательная часть и часть, формируемая участниками образовательных отношений.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Целевой раздел определяет общее назначение, цели, задачи и планируемые результаты реализации основной образовательной программы, конкретизированные в соответствии с требованиями Стандарта и учитывающие региональные, национальные и этнокультурные особенности, а также способы определения достижения этих целей и результатов.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Содержательный раздел определяет общее содержание и включает образовательные программы, ориентированные на достижение личностных результатов.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Организационный  раздел  устанавливает  общие  рамки  организации  образовательного процесса, а также механизм реализации компонентов основной образовательной программы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285720" y="285729"/>
            <a:ext cx="8429684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освоения основной Программы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соответствии с ФГОС ДО специфика дошкольного детства и системные особенности ДО делают неправомерными требования от ребенка  дошкольного возраста конкретных образовательных  достижений.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Поэтому результаты освоения  Программы представлены в виде целевых ориентиров ДО и представляют собой возрастные характеристики  возможных достижений ребенка к завершению ДО.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 и задачи  коррекционно-развивающей работы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Коррекционно-развивающая работа и/или инклюзивное образование в МАДОУ направлено на обеспечение коррекции нарушений развития  у различных категорий детей, включая детей с особыми образовательными потребностями, в том числе детей с  ограниченными возможностями здоровья, и детей-инвалидов; оказание им квалифицированной помощи в освоении Программы, их разностороннее развитие с учетом возрастных и индивидуальных особенностей, социальной адаптации.</a:t>
            </a:r>
          </a:p>
          <a:p>
            <a:pPr algn="just">
              <a:buNone/>
            </a:pPr>
            <a:endParaRPr lang="ru-RU" alt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736"/>
            <a:ext cx="8215370" cy="1857388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alt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Образовательный процесс осуществляется на русском и татарском языках;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Соотношение обязательной части ООП ДО и части, формируемой участниками образовательного процесса (с учётом приоритетной деятельности  образовательного учреждения) определено как: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ph sz="quarter" idx="1"/>
          </p:nvPr>
        </p:nvGraphicFramePr>
        <p:xfrm>
          <a:off x="1357290" y="3571876"/>
          <a:ext cx="6360931" cy="2876081"/>
        </p:xfrm>
        <a:graphic>
          <a:graphicData uri="http://schemas.openxmlformats.org/presentationml/2006/ole">
            <p:oleObj spid="_x0000_s2050" name="Диаграмма" r:id="rId3" imgW="4213885" imgH="1905083" progId="Excel.Sheet.8">
              <p:embed/>
            </p:oleObj>
          </a:graphicData>
        </a:graphic>
      </p:graphicFrame>
      <p:sp>
        <p:nvSpPr>
          <p:cNvPr id="5" name="Прямоугольник 1"/>
          <p:cNvSpPr txBox="1">
            <a:spLocks noChangeArrowheads="1"/>
          </p:cNvSpPr>
          <p:nvPr/>
        </p:nvSpPr>
        <p:spPr bwMode="auto">
          <a:xfrm>
            <a:off x="2071670" y="500042"/>
            <a:ext cx="4714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altLang="ru-RU" sz="2400" b="1" i="0" u="none" strike="noStrike" kern="1200" cap="small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428604"/>
            <a:ext cx="6000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образовательного процесса:</a:t>
            </a:r>
            <a:endParaRPr lang="ru-RU" alt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57200" y="0"/>
            <a:ext cx="8472518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endParaRPr lang="ru-RU" altLang="ru-RU" sz="12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buNone/>
            </a:pP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Информация о воспитанниках </a:t>
            </a:r>
          </a:p>
          <a:p>
            <a:pPr algn="ctr" eaLnBrk="1" hangingPunct="1">
              <a:buNone/>
            </a:pP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МАДОУ «Детский сад № </a:t>
            </a:r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398»</a:t>
            </a:r>
            <a:endParaRPr lang="ru-RU" alt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                    </a:t>
            </a:r>
            <a:r>
              <a:rPr lang="ru-RU" alt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 детей    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- 2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младшая группа </a:t>
            </a:r>
          </a:p>
          <a:p>
            <a:pPr eaLnBrk="1" hangingPunct="1">
              <a:buNone/>
            </a:pP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направленности 	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3 до 4 лет 	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Средняя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</a:p>
          <a:p>
            <a:pPr eaLnBrk="1" hangingPunct="1">
              <a:buNone/>
            </a:pP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направленности 	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4 до 5 лет 	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Старшая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</a:p>
          <a:p>
            <a:pPr eaLnBrk="1" hangingPunct="1">
              <a:buNone/>
            </a:pP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направленности 	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5 до 6 лет 	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Старшая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</a:t>
            </a:r>
          </a:p>
          <a:p>
            <a:pPr eaLnBrk="1" hangingPunct="1"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компенсирующей направленности 	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6 до 7 лет 	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Подготовительная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</a:p>
          <a:p>
            <a:pPr eaLnBrk="1" hangingPunct="1">
              <a:buNone/>
            </a:pP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направленности 	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 до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 лет 	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Подготовительная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</a:p>
          <a:p>
            <a:pPr eaLnBrk="1" hangingPunct="1"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компенсирующей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направленности 	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6 до 7 лет 	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348" y="285728"/>
            <a:ext cx="7467600" cy="785818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Используемые примерные и парциальные программы 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472" y="1285860"/>
            <a:ext cx="3071834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dirty="0"/>
          </a:p>
          <a:p>
            <a:pPr algn="ctr" eaLnBrk="1" hangingPunct="1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общеразвивающей направленности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57752" y="1285860"/>
            <a:ext cx="3348038" cy="842962"/>
          </a:xfrm>
          <a:prstGeom prst="roundRect">
            <a:avLst>
              <a:gd name="adj" fmla="val 2413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компенсирующей направленности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усеченными соседними углами 5"/>
          <p:cNvSpPr/>
          <p:nvPr/>
        </p:nvSpPr>
        <p:spPr>
          <a:xfrm>
            <a:off x="357158" y="2428868"/>
            <a:ext cx="3357586" cy="1785950"/>
          </a:xfrm>
          <a:prstGeom prst="snip2Same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ходе реализации Программы осуществляется комплексное дошкольное образование : </a:t>
            </a:r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этих группах механизмом реализации ФГОС ДО выступает парциальные образовательные программы дошкольного образования  в соответствии  с  ФОП ДО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усеченными соседними углами 6"/>
          <p:cNvSpPr/>
          <p:nvPr/>
        </p:nvSpPr>
        <p:spPr>
          <a:xfrm>
            <a:off x="4786314" y="2285992"/>
            <a:ext cx="3856034" cy="2571768"/>
          </a:xfrm>
          <a:prstGeom prst="snip2Same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</a:rPr>
              <a:t>Осуществляется образование детей с ОВЗ в соответствии с Программой, адаптированной для детей с ОВЗ с учетом особенностей психофизического развития, индивидуальных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</a:rPr>
              <a:t>возможностей, обеспечивающей коррекцию нарушений развития и социальную  адаптацию воспитанников с ОВЗ.                                                                                  В этих группах механизмом реализации ФГОС выступают Программы логопедической работы по преодолению фонетико-фонематического недоразвития и общего недоразвития речи у детей в соответствии с ФАОП ДО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усеченными соседними углами 10"/>
          <p:cNvSpPr/>
          <p:nvPr/>
        </p:nvSpPr>
        <p:spPr>
          <a:xfrm>
            <a:off x="4214810" y="5286388"/>
            <a:ext cx="4000528" cy="928694"/>
          </a:xfrm>
          <a:prstGeom prst="snip2Same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Учебно-методические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Регионально-национальный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компонент, комплекты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обучению детей двум государственным языкам Республики Татарстан в равном объеме </a:t>
            </a:r>
          </a:p>
        </p:txBody>
      </p:sp>
      <p:pic>
        <p:nvPicPr>
          <p:cNvPr id="11" name="Рисунок 12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214678" y="4500570"/>
            <a:ext cx="857256" cy="13573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2000232" y="4857760"/>
            <a:ext cx="928693" cy="13119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3"/>
          <p:cNvPicPr>
            <a:picLocks noChangeAspect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14348" y="4500570"/>
            <a:ext cx="921334" cy="14033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7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Обязательная часть ООП предполагает комплексность подхода, обеспечивая развитие личности, мотивации и способностей детей во всех пяти взаимодополняющих образовательных областях</a:t>
            </a:r>
          </a:p>
        </p:txBody>
      </p:sp>
      <p:sp>
        <p:nvSpPr>
          <p:cNvPr id="5" name="Прямоугольник 25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57200" y="4429132"/>
            <a:ext cx="74676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ru-RU" altLang="ru-RU" dirty="0" smtClean="0"/>
              <a:t>   </a:t>
            </a: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</a:t>
            </a: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357553" y="1571612"/>
            <a:ext cx="2071703" cy="1357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</a:t>
            </a:r>
          </a:p>
        </p:txBody>
      </p:sp>
      <p:sp>
        <p:nvSpPr>
          <p:cNvPr id="7" name="Овал 6"/>
          <p:cNvSpPr/>
          <p:nvPr/>
        </p:nvSpPr>
        <p:spPr>
          <a:xfrm>
            <a:off x="214282" y="1357298"/>
            <a:ext cx="2357454" cy="14287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</p:txBody>
      </p:sp>
      <p:sp>
        <p:nvSpPr>
          <p:cNvPr id="12" name="Овал 11"/>
          <p:cNvSpPr/>
          <p:nvPr/>
        </p:nvSpPr>
        <p:spPr>
          <a:xfrm>
            <a:off x="6286512" y="1285860"/>
            <a:ext cx="2357454" cy="1357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26"/>
          <p:cNvSpPr txBox="1">
            <a:spLocks noChangeArrowheads="1"/>
          </p:cNvSpPr>
          <p:nvPr/>
        </p:nvSpPr>
        <p:spPr bwMode="auto">
          <a:xfrm>
            <a:off x="6429388" y="1643050"/>
            <a:ext cx="22860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</a:t>
            </a:r>
          </a:p>
          <a:p>
            <a:pPr algn="ctr" eaLnBrk="1" hangingPunct="1"/>
            <a:r>
              <a:rPr lang="ru-RU" alt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эстетическое </a:t>
            </a:r>
            <a:r>
              <a:rPr lang="ru-RU" alt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</a:p>
        </p:txBody>
      </p:sp>
      <p:sp>
        <p:nvSpPr>
          <p:cNvPr id="14" name="Овал 13"/>
          <p:cNvSpPr/>
          <p:nvPr/>
        </p:nvSpPr>
        <p:spPr>
          <a:xfrm>
            <a:off x="1500166" y="2928934"/>
            <a:ext cx="2447926" cy="121444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</a:p>
        </p:txBody>
      </p:sp>
      <p:sp>
        <p:nvSpPr>
          <p:cNvPr id="17" name="Овал 16"/>
          <p:cNvSpPr/>
          <p:nvPr/>
        </p:nvSpPr>
        <p:spPr>
          <a:xfrm>
            <a:off x="5143504" y="2928934"/>
            <a:ext cx="2376488" cy="12096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27"/>
          <p:cNvSpPr txBox="1">
            <a:spLocks noChangeArrowheads="1"/>
          </p:cNvSpPr>
          <p:nvPr/>
        </p:nvSpPr>
        <p:spPr bwMode="auto">
          <a:xfrm>
            <a:off x="5286380" y="3357562"/>
            <a:ext cx="20717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</p:txBody>
      </p:sp>
      <p:cxnSp>
        <p:nvCxnSpPr>
          <p:cNvPr id="22" name="Прямая со стрелкой 21"/>
          <p:cNvCxnSpPr>
            <a:stCxn id="6" idx="2"/>
            <a:endCxn id="7" idx="6"/>
          </p:cNvCxnSpPr>
          <p:nvPr/>
        </p:nvCxnSpPr>
        <p:spPr>
          <a:xfrm rot="10800000">
            <a:off x="2571737" y="2071679"/>
            <a:ext cx="785817" cy="1785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2" idx="2"/>
          </p:cNvCxnSpPr>
          <p:nvPr/>
        </p:nvCxnSpPr>
        <p:spPr>
          <a:xfrm flipV="1">
            <a:off x="5357818" y="1964521"/>
            <a:ext cx="928694" cy="1785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7" idx="6"/>
            <a:endCxn id="14" idx="0"/>
          </p:cNvCxnSpPr>
          <p:nvPr/>
        </p:nvCxnSpPr>
        <p:spPr>
          <a:xfrm>
            <a:off x="2571736" y="2071678"/>
            <a:ext cx="152393" cy="8572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2" idx="2"/>
            <a:endCxn id="17" idx="0"/>
          </p:cNvCxnSpPr>
          <p:nvPr/>
        </p:nvCxnSpPr>
        <p:spPr>
          <a:xfrm rot="10800000" flipH="1" flipV="1">
            <a:off x="6286512" y="1964520"/>
            <a:ext cx="45236" cy="96441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4" idx="6"/>
            <a:endCxn id="17" idx="2"/>
          </p:cNvCxnSpPr>
          <p:nvPr/>
        </p:nvCxnSpPr>
        <p:spPr>
          <a:xfrm flipV="1">
            <a:off x="3948092" y="3533772"/>
            <a:ext cx="1195412" cy="23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 реализации программы </a:t>
            </a:r>
            <a:endParaRPr lang="ru-RU" alt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2114536" cy="2428892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buNone/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Материально-технические:</a:t>
            </a:r>
          </a:p>
          <a:p>
            <a:pPr algn="ctr" eaLnBrk="1" hangingPunct="1">
              <a:buNone/>
            </a:pPr>
            <a:endParaRPr lang="ru-RU" altLang="ru-RU" sz="1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altLang="ru-RU" sz="1200" b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Соответствуют санитарным нормам, правилам пожарной безопасности, возрастным и индивидуальным особенностям детей</a:t>
            </a:r>
          </a:p>
          <a:p>
            <a:pPr eaLnBrk="1" hangingPunct="1">
              <a:buNone/>
            </a:pPr>
            <a:r>
              <a:rPr lang="ru-RU" altLang="ru-RU" sz="1200" b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-Каждая группа имеет пространственную среду, оборудование, учебные комплекты в соответствии с возрастом детей</a:t>
            </a:r>
          </a:p>
        </p:txBody>
      </p:sp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3203575" y="1214422"/>
            <a:ext cx="2551113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педагогические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eaLnBrk="1" hangingPunct="1"/>
            <a:endParaRPr lang="ru-RU" altLang="ru-RU" sz="1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-Уважение к человеческому достоинству детей, формирование и поддержка их положительной самооценки</a:t>
            </a:r>
          </a:p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-Использование форм и методов работы, соответствующих возрасту, индивидуальным особенностям</a:t>
            </a:r>
          </a:p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-Построение образовательной деятельности на основе взаимодействия взрослых с детьми</a:t>
            </a:r>
          </a:p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-Поддержка доброжелательного отношения детей к друг другу</a:t>
            </a:r>
          </a:p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-Возможность выбора детьми видов деятельности, общения</a:t>
            </a:r>
          </a:p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-Защита детей от всех форм физического и психического насилия</a:t>
            </a:r>
          </a:p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-Поддержка родителей в воспитании детей, вовлечение семей в образовательную деятельность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239713" y="3643314"/>
            <a:ext cx="2646362" cy="27225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-Обеспечивает возможность общения и совместной деятельности детей и взрослых, двигательной активности, возможности для уединения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-Соответствует возрастным возможностям детей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-Предполагает возможность изменений от образовательной ситуации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-Доступность, безопасность</a:t>
            </a:r>
          </a:p>
        </p:txBody>
      </p:sp>
      <p:sp>
        <p:nvSpPr>
          <p:cNvPr id="8" name="Текст 6"/>
          <p:cNvSpPr txBox="1">
            <a:spLocks/>
          </p:cNvSpPr>
          <p:nvPr/>
        </p:nvSpPr>
        <p:spPr>
          <a:xfrm>
            <a:off x="6000759" y="1142984"/>
            <a:ext cx="2516179" cy="2501916"/>
          </a:xfrm>
          <a:prstGeom prst="rect">
            <a:avLst/>
          </a:prstGeom>
        </p:spPr>
        <p:txBody>
          <a:bodyPr/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Финансовые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Обеспечивают возможность выполнения требований Стандарта.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-Гарантия бесплатного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-дошкольного образования за счет средств бюджетов бюджетной системы РФ в муниципальных организациях осуществляется на основе нормативов, определяемых органами государственной власти УР</a:t>
            </a:r>
          </a:p>
        </p:txBody>
      </p:sp>
      <p:sp>
        <p:nvSpPr>
          <p:cNvPr id="9" name="Объект 7"/>
          <p:cNvSpPr txBox="1">
            <a:spLocks/>
          </p:cNvSpPr>
          <p:nvPr/>
        </p:nvSpPr>
        <p:spPr>
          <a:xfrm>
            <a:off x="5786446" y="3644900"/>
            <a:ext cx="3000396" cy="27209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Кадровые: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Педагоги первой квалификационной категории - 40% и высшей -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Наличие специалистов: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инструктор по физической культуре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-музыкальные руководители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учителя-логопеды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воспитатели по обучению татарскому (русскому) языку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ru-RU" alt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педагог-психолог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186766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endParaRPr lang="ru-RU" altLang="ru-RU" sz="1200" dirty="0">
              <a:solidFill>
                <a:srgbClr val="000000"/>
              </a:solidFill>
              <a:latin typeface="Palatino Linotype" pitchFamily="18" charset="0"/>
            </a:endParaRPr>
          </a:p>
          <a:p>
            <a:r>
              <a:rPr lang="ru-RU" alt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Система </a:t>
            </a:r>
            <a:r>
              <a:rPr lang="ru-RU" alt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с </a:t>
            </a:r>
            <a:r>
              <a:rPr lang="ru-RU" alt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родителями</a:t>
            </a:r>
            <a:br>
              <a:rPr lang="ru-RU" alt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Palatino Linotype" pitchFamily="18" charset="0"/>
              </a:rPr>
              <a:t> </a:t>
            </a: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</a:rPr>
              <a:t>Принципы работы с родителями                      </a:t>
            </a: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</a:rPr>
              <a:t>Методы изучения семьи</a:t>
            </a:r>
            <a:endParaRPr lang="ru-RU" alt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целенаправленность, систематичность, плановость;    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анкетирование;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дифференцированный подход к работе с родителями       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наблюдение за ребенком; 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учетом </a:t>
            </a:r>
            <a:r>
              <a:rPr lang="ru-RU" alt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многоаспектной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специфики каждой семьи;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обследование семьи с помощью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возрастной характер работы с родителями;                             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проективных методик;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доброжелательность, открытость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беседа с ребенком;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беседа с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родителями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auto">
          <a:xfrm>
            <a:off x="395289" y="2643182"/>
            <a:ext cx="774861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работы с родителями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Palatino Linotype" pitchFamily="18" charset="0"/>
              </a:rPr>
              <a:t>	</a:t>
            </a:r>
          </a:p>
          <a:p>
            <a:pPr eaLnBrk="1" hangingPunct="1"/>
            <a:endParaRPr lang="ru-RU" altLang="ru-RU" sz="1100" dirty="0">
              <a:solidFill>
                <a:srgbClr val="000000"/>
              </a:solidFill>
              <a:latin typeface="Palatino Linotype" pitchFamily="18" charset="0"/>
            </a:endParaRPr>
          </a:p>
        </p:txBody>
      </p:sp>
      <p:sp>
        <p:nvSpPr>
          <p:cNvPr id="6" name="Текст 10"/>
          <p:cNvSpPr txBox="1">
            <a:spLocks/>
          </p:cNvSpPr>
          <p:nvPr/>
        </p:nvSpPr>
        <p:spPr>
          <a:xfrm>
            <a:off x="214282" y="3357562"/>
            <a:ext cx="2628931" cy="3167063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Интерактивная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alt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ru-RU" alt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дискуссии;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-круглые столы;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-конференции;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-семейные летописи;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-игровые тренинги;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-родительские клубы;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alt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-семинары практикумы; 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alt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Объект 9"/>
          <p:cNvSpPr>
            <a:spLocks noGrp="1"/>
          </p:cNvSpPr>
          <p:nvPr>
            <p:ph idx="1"/>
          </p:nvPr>
        </p:nvSpPr>
        <p:spPr>
          <a:xfrm>
            <a:off x="2987675" y="3357562"/>
            <a:ext cx="2998788" cy="315118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Традиционная</a:t>
            </a:r>
          </a:p>
          <a:p>
            <a:pPr marL="0" indent="0" eaLnBrk="1" hangingPunct="1">
              <a:buFontTx/>
              <a:buNone/>
            </a:pPr>
            <a:endParaRPr lang="ru-RU" altLang="ru-RU" sz="1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-тематические недели; 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-родительские собрания; 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-досуги; 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-творческие совместные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выставки; 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-фотовыставки; 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-конкурсы; 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-дни открытых дверей</a:t>
            </a:r>
            <a:r>
              <a:rPr lang="ru-RU" altLang="ru-RU" sz="1600" dirty="0" smtClean="0"/>
              <a:t>; 	</a:t>
            </a:r>
          </a:p>
          <a:p>
            <a:pPr marL="0" indent="0" eaLnBrk="1" hangingPunct="1">
              <a:buFontTx/>
              <a:buNone/>
            </a:pPr>
            <a:endParaRPr lang="ru-RU" altLang="ru-RU" sz="16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5786446" y="3286123"/>
            <a:ext cx="31194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Просветительская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наглядная информация;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-индивидуальные консультации;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-использование СМИ для освещения проблем воспитания и обучения детей;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-стенды и уголки для родителей;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-организация родительского всеобуча	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10542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 воспитательной  работы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285860"/>
            <a:ext cx="8181980" cy="518809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формировании календарного плана воспитательной работы МАДОУ в праве включать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него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мероприятия по ключевым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направлениям   воспитания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воспитательной работы МАДОУ является неотъемлемой частью (приложением) Программы воспитания МАДОУ.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мероприятия должны проводиться с учетом ФОП ДО, а также возрастных, физиологических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психоэмоциональных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особенностей воспитанников.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Спасибо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292</TotalTime>
  <Words>1607</Words>
  <PresentationFormat>Экран (4:3)</PresentationFormat>
  <Paragraphs>171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Эркер</vt:lpstr>
      <vt:lpstr>Диаграмма</vt:lpstr>
      <vt:lpstr>Муниципальное автономное дошкольное образовательное учреждение                                           «Детский сад № 398 комбинированного вида» Советского района г.Казани</vt:lpstr>
      <vt:lpstr>Слайд 2</vt:lpstr>
      <vt:lpstr>Слайд 3</vt:lpstr>
      <vt:lpstr>Слайд 4</vt:lpstr>
      <vt:lpstr>Цель ООП</vt:lpstr>
      <vt:lpstr>Задачи  обязательной части программы</vt:lpstr>
      <vt:lpstr>Задачи вариативной части</vt:lpstr>
      <vt:lpstr>Основные принципы </vt:lpstr>
      <vt:lpstr>Слайд 9</vt:lpstr>
      <vt:lpstr>Слайд 10</vt:lpstr>
      <vt:lpstr>   - Образовательный процесс осуществляется на русском и татарском языках; - Соотношение обязательной части ООП ДО и части, формируемой участниками образовательного процесса (с учётом приоритетной деятельности  образовательного учреждения) определено как:</vt:lpstr>
      <vt:lpstr>Слайд 12</vt:lpstr>
      <vt:lpstr>Используемые примерные и парциальные программы </vt:lpstr>
      <vt:lpstr>Обязательная часть ООП предполагает комплексность подхода, обеспечивая развитие личности, мотивации и способностей детей во всех пяти взаимодополняющих образовательных областях</vt:lpstr>
      <vt:lpstr>Условия реализации программы </vt:lpstr>
      <vt:lpstr>            Система работы с родителями  Принципы работы с родителями                       Методы изучения семьи - целенаправленность, систематичность, плановость;                       - анкетирование;  дифференцированный подход к работе с родителями                           - наблюдение за ребенком;   учетом многоаспектной специфики каждой семьи;                            - обследование семьи с помощью - возрастной характер работы с родителями;                                               проективных методик;  доброжелательность, открытость                                                              -  беседа с ребенком;                                                                                                                                   - беседа с родителями  </vt:lpstr>
      <vt:lpstr>Календарный план воспитательной  работы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</cp:revision>
  <dcterms:created xsi:type="dcterms:W3CDTF">2022-05-23T08:38:32Z</dcterms:created>
  <dcterms:modified xsi:type="dcterms:W3CDTF">2023-11-27T10:54:41Z</dcterms:modified>
</cp:coreProperties>
</file>